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345" r:id="rId4"/>
    <p:sldId id="352" r:id="rId5"/>
    <p:sldId id="357" r:id="rId6"/>
    <p:sldId id="351" r:id="rId7"/>
    <p:sldId id="358" r:id="rId8"/>
    <p:sldId id="353" r:id="rId9"/>
    <p:sldId id="359" r:id="rId10"/>
    <p:sldId id="361" r:id="rId11"/>
    <p:sldId id="356" r:id="rId12"/>
    <p:sldId id="354" r:id="rId13"/>
  </p:sldIdLst>
  <p:sldSz cx="12192000" cy="6858000"/>
  <p:notesSz cx="6858000" cy="9144000"/>
  <p:custDataLst>
    <p:tags r:id="rId1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69139C-DE92-47E2-97A0-524AA482D1DB}">
          <p14:sldIdLst>
            <p14:sldId id="256"/>
            <p14:sldId id="345"/>
            <p14:sldId id="352"/>
            <p14:sldId id="357"/>
          </p14:sldIdLst>
        </p14:section>
        <p14:section name="无标题节" id="{D96776CC-2F7B-4CB7-A0C3-9C16F058C12A}">
          <p14:sldIdLst>
            <p14:sldId id="351"/>
            <p14:sldId id="358"/>
            <p14:sldId id="353"/>
            <p14:sldId id="359"/>
            <p14:sldId id="361"/>
            <p14:sldId id="356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韩 熔" initials="韩" lastIdx="1" clrIdx="0">
    <p:extLst>
      <p:ext uri="{19B8F6BF-5375-455C-9EA6-DF929625EA0E}">
        <p15:presenceInfo xmlns:p15="http://schemas.microsoft.com/office/powerpoint/2012/main" userId="e403198aecc465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70FE"/>
    <a:srgbClr val="3B87D5"/>
    <a:srgbClr val="0E74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47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4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52CB7-0E52-452B-A930-7A53DE938444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60AEA-481C-485D-9383-43495796C6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976E3-3042-4E70-8F1D-AEFC8D5F08D2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A4A58-2CEB-4A70-9104-DB462D79A300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60558-AAAE-44AC-BF7C-98E38AFDC8A9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4DA8C-564C-458B-9B05-E5BA9D9971EC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6ABC7-A051-42B9-977E-464165565ADA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90986-6D78-4437-BD50-C2E964DDA693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C0FD7-E08B-41F2-B480-6BA907759326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79B5B-893E-43A9-9CFE-DB85C650C1C5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9F0D4-89C3-4F61-8B82-6DD235C2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FC3365-B6C8-4A1E-B189-5D2CFA0AA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EA58C-4867-42AC-A6FB-4ED1B619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8DE608-2BCE-45DF-A0D6-5298687E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9B0CDD-8BD9-4A9B-A595-7EC1468E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0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C43C9-0DA5-4050-AD2D-7AF89D9A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AFA917-94AE-44C5-8373-C861D0462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705C5-8597-4740-8328-EEC2334D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C4E8AC-7BB1-48A5-9C83-7E153211E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C28649-3175-48C7-98D0-38908462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66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30EF4-3453-416F-AB45-4C1CE8A2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5D0D65-C18C-4855-AB9A-E5A71D33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5615A-DA84-44C6-A7FC-AA681117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6563F-0EBC-4224-A2C0-9BD81A69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DF0A80-52BA-480B-B2CB-B9E08F0E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412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B027E-E0EC-407D-9900-20B5DB53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A6A0B-FD09-4F79-A58D-9A3A0752D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8AABD5-5511-43C6-A680-19A8DBF79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80EEA6-98F8-47C8-9C73-1E32FC3D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2191DC-7B5E-4AB9-8CAA-DC72F38C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EF6752-CAC4-4703-9AFF-5E2B7848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04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515EE-7B03-4D25-A4AD-7CCC2E01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9888B3-CD6B-427D-9ED3-8365A45D2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F6906A-7D89-453F-9C6F-89A2E7B13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08F94C-2D0B-4F89-98AB-BFAC1F687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8230DA-A3A5-4BCC-803C-4C527E5E0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79BC18-9CC3-4B1D-B2D0-33FA39E0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49C1CB-4DE7-41D4-AEF8-9AF1AAE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8D3FA5-6ACB-4C24-BBCF-5403A359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971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C5036-F6A3-404C-88CC-3C871516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3E1725-FB51-4084-B7A6-2C38F697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A50883-8DF7-4F28-989D-1BF8108C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11AA72-A8D4-4325-8396-6693D2C4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03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36114D-9F8F-4EAF-87F0-D21E6D283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E02EBB-D78A-4469-A6E0-BECDB51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E78F51-A498-4225-9454-14622AB7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13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9438D-669F-423D-9083-EAFCC989F17F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7920E-810D-4FCE-8D60-A9F61B769769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ABF59-A31E-446F-8529-A20FA1BD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D5665-432C-469C-98A5-912FC9D61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DCEBAE-5BBB-4601-84BC-2D37C1B35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A97A84-E7F6-4564-A555-1F93AAA29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E996D7-EEBE-47CD-A807-3ED0F9E28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CF0726-38B1-418D-A541-F6A4E574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159BA-86E9-4D3A-A477-FE71A80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27054C-605C-42EC-9B2A-FEF1EACD5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9CF271-8EA5-4DB6-99BE-3609BC716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DBBD0D-0E2F-4388-B1A4-39BC26BA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9574F6-9F05-46DE-8F13-2BE3B2D9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2392D7-7C65-4490-BF75-4A36FEE7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51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2DDE2-203D-4354-A6F3-BB7A9C94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88631B-CF3C-4D64-BB7F-0AECD509B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31FFC-9276-4D2D-8934-87B9C194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1B1F6C-37B5-4B1F-9F54-DE812BEA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9EF70-F568-48A8-AA51-F134B79E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197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109594-C0D4-4C86-931C-D40A714C8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A35D13-9E25-434A-8B96-7038BFD8C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35460-BA67-4304-B944-83475A8F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08A768-6D6C-4080-AA99-3ACDC7844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F615C0-FF37-41BA-A7E7-DCEC868A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16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F14A3-4770-4F1F-A3D7-B1AAA668FB75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AAF23-B947-4B6D-AA48-B82015F86FBF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BBA20-E785-437F-8FDA-35A5B0370639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62DEE-45C3-41E9-85AA-94A9A756CADB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1424E-E83E-4EDB-A1EF-812676DF6086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CD473-1FB7-4F20-B26B-A858C51204DE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942B6-BFFB-40AB-86C6-4C839F4838BD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EA84B-4C03-41F1-AC8E-C01CD61D3475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368F8-640A-4931-A991-86BC71CB805F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57A4F-4D0F-4BF7-9F25-28205DC0AF8E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BAF81-2E54-4996-8A27-F4D63864124E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8C301-9365-49E5-9C42-6F7A474DBCA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6E6A9-4ED5-4D6A-8166-33B57056236F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B6490-5923-4A72-936D-2F1AB5D21022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16B820-9709-4A04-9753-75DFC9DF2D46}" type="datetime1">
              <a:rPr lang="zh-CN" altLang="en-US"/>
              <a:t>2023-04-21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E1DC929-DBBE-4EFC-A801-22EB6E6FBA36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57D1F3-261A-4C8F-AE4A-509A96A1B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A8491-5BDF-4A14-98DF-D624D7F2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0EC81-C16B-49F9-BFCA-67AD824BC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D5274-E5DF-408D-A5F0-4F5F809FBF8E}" type="datetimeFigureOut">
              <a:rPr lang="zh-CN" altLang="en-US" smtClean="0"/>
              <a:t>2023-04-21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40EBC-B4A4-4CA9-9315-93301CF7B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7A8CB3-38D2-4705-8C56-A2D7FB825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51884-E9C9-4C81-8A80-57ED03606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76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F12B427-6931-40C0-BD5F-060D993F7D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C88B8-EE9A-450B-BB48-AFCEACC07171}"/>
              </a:ext>
            </a:extLst>
          </p:cNvPr>
          <p:cNvSpPr txBox="1"/>
          <p:nvPr/>
        </p:nvSpPr>
        <p:spPr>
          <a:xfrm>
            <a:off x="2756646" y="2226585"/>
            <a:ext cx="6945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基于深度学习的司机驾驶状态监测系统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A9AA9A-488A-40B4-BAEF-A95A8D51A773}"/>
              </a:ext>
            </a:extLst>
          </p:cNvPr>
          <p:cNvSpPr txBox="1"/>
          <p:nvPr/>
        </p:nvSpPr>
        <p:spPr>
          <a:xfrm>
            <a:off x="4502150" y="3913964"/>
            <a:ext cx="3187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 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陈增耀 韩熔 胡朔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903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592225"/>
            <a:ext cx="11480800" cy="198663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平行四边形 16"/>
          <p:cNvSpPr>
            <a:spLocks noChangeArrowheads="1"/>
          </p:cNvSpPr>
          <p:nvPr/>
        </p:nvSpPr>
        <p:spPr bwMode="auto">
          <a:xfrm>
            <a:off x="355599" y="1192387"/>
            <a:ext cx="229235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我们的优势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958850" y="1893760"/>
            <a:ext cx="10274300" cy="21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Mediapipe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框架更好的效果，可以在不损失性能的情况下将程序部署到移动设备上。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YOLOv8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异常行为识别，更快 更准确 更轻量 部署简单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结合改进的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PERCLOS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与头部姿态估计，更有效的疲劳检测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14E5CA08-7794-3C82-9580-E0718303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77950" y="118130"/>
            <a:ext cx="375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 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C3226A-F604-2878-6B7C-8B34F4DA9FDC}"/>
              </a:ext>
            </a:extLst>
          </p:cNvPr>
          <p:cNvCxnSpPr>
            <a:cxnSpLocks/>
          </p:cNvCxnSpPr>
          <p:nvPr/>
        </p:nvCxnSpPr>
        <p:spPr>
          <a:xfrm flipV="1">
            <a:off x="332509" y="671898"/>
            <a:ext cx="10258895" cy="15240"/>
          </a:xfrm>
          <a:prstGeom prst="line">
            <a:avLst/>
          </a:prstGeom>
          <a:ln w="28575">
            <a:solidFill>
              <a:srgbClr val="017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644312C-6A1B-D22B-1810-5965805F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3527" r="33531" b="16911"/>
          <a:stretch/>
        </p:blipFill>
        <p:spPr>
          <a:xfrm>
            <a:off x="10843491" y="-125116"/>
            <a:ext cx="1348509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AB9C4C-5C7C-BB95-EE85-52F567CE9CD5}"/>
              </a:ext>
            </a:extLst>
          </p:cNvPr>
          <p:cNvSpPr/>
          <p:nvPr/>
        </p:nvSpPr>
        <p:spPr>
          <a:xfrm>
            <a:off x="332509" y="11791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项目展望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4B7FF8-490D-E3AD-36D6-BCC6F574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532" y="0"/>
            <a:ext cx="1219128" cy="991927"/>
          </a:xfrm>
          <a:prstGeom prst="rect">
            <a:avLst/>
          </a:prstGeom>
        </p:spPr>
      </p:pic>
      <p:sp>
        <p:nvSpPr>
          <p:cNvPr id="2" name="平行四边形 14">
            <a:extLst>
              <a:ext uri="{FF2B5EF4-FFF2-40B4-BE49-F238E27FC236}">
                <a16:creationId xmlns:a16="http://schemas.microsoft.com/office/drawing/2014/main" id="{5E3EE0C9-B383-AA5D-73CB-193E4283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1" y="4378536"/>
            <a:ext cx="11480800" cy="198663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平行四边形 16">
            <a:extLst>
              <a:ext uri="{FF2B5EF4-FFF2-40B4-BE49-F238E27FC236}">
                <a16:creationId xmlns:a16="http://schemas.microsoft.com/office/drawing/2014/main" id="{D2B637BD-62F5-815B-70D4-7AFC06309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3978698"/>
            <a:ext cx="130175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展望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矩形 13">
            <a:extLst>
              <a:ext uri="{FF2B5EF4-FFF2-40B4-BE49-F238E27FC236}">
                <a16:creationId xmlns:a16="http://schemas.microsoft.com/office/drawing/2014/main" id="{B8511374-FD92-0D17-AC91-3981AFC2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850" y="4727737"/>
            <a:ext cx="10274300" cy="21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视频帧率不高，检测速率不够快，由于算力有限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嵌入式平台部署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远程监控，预留接口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04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F12B427-6931-40C0-BD5F-060D993F7D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C88B8-EE9A-450B-BB48-AFCEACC07171}"/>
              </a:ext>
            </a:extLst>
          </p:cNvPr>
          <p:cNvSpPr txBox="1"/>
          <p:nvPr/>
        </p:nvSpPr>
        <p:spPr>
          <a:xfrm>
            <a:off x="2756646" y="2226585"/>
            <a:ext cx="6945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很荣幸能展示我们的项目！</a:t>
            </a:r>
            <a:endParaRPr lang="en-US" altLang="zh-CN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请评委老师指正</a:t>
            </a:r>
          </a:p>
        </p:txBody>
      </p:sp>
    </p:spTree>
    <p:extLst>
      <p:ext uri="{BB962C8B-B14F-4D97-AF65-F5344CB8AC3E}">
        <p14:creationId xmlns:p14="http://schemas.microsoft.com/office/powerpoint/2010/main" val="419382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592225"/>
            <a:ext cx="11480800" cy="198663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平行四边形 16"/>
          <p:cNvSpPr>
            <a:spLocks noChangeArrowheads="1"/>
          </p:cNvSpPr>
          <p:nvPr/>
        </p:nvSpPr>
        <p:spPr bwMode="auto">
          <a:xfrm>
            <a:off x="355599" y="1192387"/>
            <a:ext cx="435610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为什么要监测司机的驾驶状态？</a:t>
            </a:r>
            <a:endParaRPr lang="zh-CN" altLang="en-US" sz="2000" dirty="0"/>
          </a:p>
        </p:txBody>
      </p: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958850" y="1712500"/>
            <a:ext cx="10274300" cy="254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司机作为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车辆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核心操作人员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承担着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驾驶列车、应对紧急事件、处理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车辆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故障等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多项重要职责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实时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监测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并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反馈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司机驾驶过程中的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异常状态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有利于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规范司机的驾驶行为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，进而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保障行车安全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在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L2-L3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级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半自动驾驶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模式下涉及到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人机共驾的辅助驾驶安全性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在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L4-L5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级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全自动驾驶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模式下涉及到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系统发生故障后的交接安全性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</a:p>
          <a:p>
            <a:pPr algn="just" eaLnBrk="1" hangingPunct="1">
              <a:lnSpc>
                <a:spcPct val="150000"/>
              </a:lnSpc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14E5CA08-7794-3C82-9580-E0718303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77950" y="118130"/>
            <a:ext cx="375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 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C3226A-F604-2878-6B7C-8B34F4DA9FDC}"/>
              </a:ext>
            </a:extLst>
          </p:cNvPr>
          <p:cNvCxnSpPr>
            <a:cxnSpLocks/>
          </p:cNvCxnSpPr>
          <p:nvPr/>
        </p:nvCxnSpPr>
        <p:spPr>
          <a:xfrm flipV="1">
            <a:off x="332509" y="671898"/>
            <a:ext cx="10258895" cy="15240"/>
          </a:xfrm>
          <a:prstGeom prst="line">
            <a:avLst/>
          </a:prstGeom>
          <a:ln w="28575">
            <a:solidFill>
              <a:srgbClr val="017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644312C-6A1B-D22B-1810-5965805F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3527" r="33531" b="16911"/>
          <a:stretch/>
        </p:blipFill>
        <p:spPr>
          <a:xfrm>
            <a:off x="10843491" y="-125116"/>
            <a:ext cx="1348509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AB9C4C-5C7C-BB95-EE85-52F567CE9CD5}"/>
              </a:ext>
            </a:extLst>
          </p:cNvPr>
          <p:cNvSpPr/>
          <p:nvPr/>
        </p:nvSpPr>
        <p:spPr>
          <a:xfrm>
            <a:off x="332509" y="11791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项目介绍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4B7FF8-490D-E3AD-36D6-BCC6F574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532" y="0"/>
            <a:ext cx="1219128" cy="991927"/>
          </a:xfrm>
          <a:prstGeom prst="rect">
            <a:avLst/>
          </a:prstGeom>
        </p:spPr>
      </p:pic>
      <p:sp>
        <p:nvSpPr>
          <p:cNvPr id="17" name="平行四边形 14">
            <a:extLst>
              <a:ext uri="{FF2B5EF4-FFF2-40B4-BE49-F238E27FC236}">
                <a16:creationId xmlns:a16="http://schemas.microsoft.com/office/drawing/2014/main" id="{F6437648-66BC-4696-C67D-603720061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1" y="4378536"/>
            <a:ext cx="11480800" cy="198663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平行四边形 16">
            <a:extLst>
              <a:ext uri="{FF2B5EF4-FFF2-40B4-BE49-F238E27FC236}">
                <a16:creationId xmlns:a16="http://schemas.microsoft.com/office/drawing/2014/main" id="{06FD19BC-B070-A6B3-043D-A3B7F4CB1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3978698"/>
            <a:ext cx="467995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司机驾驶状态监测系统能做什么？</a:t>
            </a:r>
            <a:endParaRPr lang="zh-CN" altLang="en-US" sz="2000" dirty="0"/>
          </a:p>
        </p:txBody>
      </p:sp>
      <p:sp>
        <p:nvSpPr>
          <p:cNvPr id="19" name="矩形 13">
            <a:extLst>
              <a:ext uri="{FF2B5EF4-FFF2-40B4-BE49-F238E27FC236}">
                <a16:creationId xmlns:a16="http://schemas.microsoft.com/office/drawing/2014/main" id="{21603B51-8513-EC2A-21BD-B015FF08A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850" y="4219247"/>
            <a:ext cx="10274300" cy="254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对司机的驾驶中的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异常行为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进行监测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检测司机的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疲劳程度</a:t>
            </a:r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对危险情况进行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实时预警</a:t>
            </a:r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23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26D5533A-C485-3C8A-865E-82B2D993FC32}"/>
              </a:ext>
            </a:extLst>
          </p:cNvPr>
          <p:cNvSpPr/>
          <p:nvPr/>
        </p:nvSpPr>
        <p:spPr>
          <a:xfrm>
            <a:off x="699664" y="1562849"/>
            <a:ext cx="4455373" cy="4754103"/>
          </a:xfrm>
          <a:prstGeom prst="roundRect">
            <a:avLst>
              <a:gd name="adj" fmla="val 1774"/>
            </a:avLst>
          </a:prstGeom>
          <a:solidFill>
            <a:schemeClr val="bg1"/>
          </a:solidFill>
          <a:ln>
            <a:solidFill>
              <a:srgbClr val="0170F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300919"/>
            <a:ext cx="11480800" cy="5141791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平行四边形 16"/>
          <p:cNvSpPr>
            <a:spLocks noChangeArrowheads="1"/>
          </p:cNvSpPr>
          <p:nvPr/>
        </p:nvSpPr>
        <p:spPr bwMode="auto">
          <a:xfrm>
            <a:off x="355601" y="893974"/>
            <a:ext cx="514350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核心算法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——YOLOv8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异常行为识别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14E5CA08-7794-3C82-9580-E0718303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77950" y="118130"/>
            <a:ext cx="375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 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C3226A-F604-2878-6B7C-8B34F4DA9FDC}"/>
              </a:ext>
            </a:extLst>
          </p:cNvPr>
          <p:cNvCxnSpPr>
            <a:cxnSpLocks/>
          </p:cNvCxnSpPr>
          <p:nvPr/>
        </p:nvCxnSpPr>
        <p:spPr>
          <a:xfrm flipV="1">
            <a:off x="332509" y="671898"/>
            <a:ext cx="10258895" cy="15240"/>
          </a:xfrm>
          <a:prstGeom prst="line">
            <a:avLst/>
          </a:prstGeom>
          <a:ln w="28575">
            <a:solidFill>
              <a:srgbClr val="017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644312C-6A1B-D22B-1810-5965805F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3527" r="33531" b="16911"/>
          <a:stretch/>
        </p:blipFill>
        <p:spPr>
          <a:xfrm>
            <a:off x="10843491" y="-125116"/>
            <a:ext cx="1348509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AB9C4C-5C7C-BB95-EE85-52F567CE9CD5}"/>
              </a:ext>
            </a:extLst>
          </p:cNvPr>
          <p:cNvSpPr/>
          <p:nvPr/>
        </p:nvSpPr>
        <p:spPr>
          <a:xfrm>
            <a:off x="332509" y="11791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项目实现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4B7FF8-490D-E3AD-36D6-BCC6F574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532" y="0"/>
            <a:ext cx="1219128" cy="9919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3FD23F-5F1E-A3E3-24CB-94C054C9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9" y="1117043"/>
            <a:ext cx="6053719" cy="5265775"/>
          </a:xfrm>
          <a:prstGeom prst="rect">
            <a:avLst/>
          </a:prstGeom>
        </p:spPr>
      </p:pic>
      <p:sp>
        <p:nvSpPr>
          <p:cNvPr id="6" name="矩形 13">
            <a:extLst>
              <a:ext uri="{FF2B5EF4-FFF2-40B4-BE49-F238E27FC236}">
                <a16:creationId xmlns:a16="http://schemas.microsoft.com/office/drawing/2014/main" id="{654DF353-E29A-679D-567B-C7DFA6539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6" y="1562849"/>
            <a:ext cx="4083050" cy="462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更快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更准确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YOLOv8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目标检测算法</a:t>
            </a:r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新的模型架构，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"swish activation"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，可以更好地激活卷积神经网络中的特征图，从而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提高检测准确率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使用了一种新的特征金字塔网络来处理不同尺度的特征，从而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提高检测精度和速度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使用了一种新的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数据增强技术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，可以提高模型对于图像旋转、缩放等变换的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鲁棒性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846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300919"/>
            <a:ext cx="11480800" cy="5141791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平行四边形 16"/>
          <p:cNvSpPr>
            <a:spLocks noChangeArrowheads="1"/>
          </p:cNvSpPr>
          <p:nvPr/>
        </p:nvSpPr>
        <p:spPr bwMode="auto">
          <a:xfrm>
            <a:off x="355601" y="893974"/>
            <a:ext cx="514350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核心算法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——YOLOv8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异常行为识别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14E5CA08-7794-3C82-9580-E0718303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77950" y="118130"/>
            <a:ext cx="375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 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C3226A-F604-2878-6B7C-8B34F4DA9FDC}"/>
              </a:ext>
            </a:extLst>
          </p:cNvPr>
          <p:cNvCxnSpPr>
            <a:cxnSpLocks/>
          </p:cNvCxnSpPr>
          <p:nvPr/>
        </p:nvCxnSpPr>
        <p:spPr>
          <a:xfrm flipV="1">
            <a:off x="332509" y="671898"/>
            <a:ext cx="10258895" cy="15240"/>
          </a:xfrm>
          <a:prstGeom prst="line">
            <a:avLst/>
          </a:prstGeom>
          <a:ln w="28575">
            <a:solidFill>
              <a:srgbClr val="017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644312C-6A1B-D22B-1810-5965805F34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3527" r="33531" b="16911"/>
          <a:stretch/>
        </p:blipFill>
        <p:spPr>
          <a:xfrm>
            <a:off x="10843491" y="-125116"/>
            <a:ext cx="1348509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AB9C4C-5C7C-BB95-EE85-52F567CE9CD5}"/>
              </a:ext>
            </a:extLst>
          </p:cNvPr>
          <p:cNvSpPr/>
          <p:nvPr/>
        </p:nvSpPr>
        <p:spPr>
          <a:xfrm>
            <a:off x="332509" y="11791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项目实现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4B7FF8-490D-E3AD-36D6-BCC6F5740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532" y="0"/>
            <a:ext cx="1219128" cy="991927"/>
          </a:xfrm>
          <a:prstGeom prst="rect">
            <a:avLst/>
          </a:prstGeom>
        </p:spPr>
      </p:pic>
      <p:pic>
        <p:nvPicPr>
          <p:cNvPr id="2" name="9cc9b8269a3c68b4d1b58f79b37bc450">
            <a:hlinkClick r:id="" action="ppaction://media"/>
            <a:extLst>
              <a:ext uri="{FF2B5EF4-FFF2-40B4-BE49-F238E27FC236}">
                <a16:creationId xmlns:a16="http://schemas.microsoft.com/office/drawing/2014/main" id="{DBA603F5-8978-8F14-8C74-6CEC1AFCC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D07CEA6-23BC-DB43-2BC8-0A73B4549B5C}"/>
              </a:ext>
            </a:extLst>
          </p:cNvPr>
          <p:cNvSpPr/>
          <p:nvPr/>
        </p:nvSpPr>
        <p:spPr>
          <a:xfrm>
            <a:off x="734904" y="2438171"/>
            <a:ext cx="10722192" cy="3404490"/>
          </a:xfrm>
          <a:prstGeom prst="roundRect">
            <a:avLst>
              <a:gd name="adj" fmla="val 1774"/>
            </a:avLst>
          </a:prstGeom>
          <a:solidFill>
            <a:schemeClr val="bg1"/>
          </a:solidFill>
          <a:ln>
            <a:solidFill>
              <a:srgbClr val="0170F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32509" y="1592225"/>
            <a:ext cx="11480800" cy="450123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平行四边形 16"/>
          <p:cNvSpPr>
            <a:spLocks noChangeArrowheads="1"/>
          </p:cNvSpPr>
          <p:nvPr/>
        </p:nvSpPr>
        <p:spPr bwMode="auto">
          <a:xfrm>
            <a:off x="332509" y="1192520"/>
            <a:ext cx="534035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核心算法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——PERCLOS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疲劳检测算法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1917700" y="1719103"/>
            <a:ext cx="10274300" cy="46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最有代表性的疲劳监测方法是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Wierwille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等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[1]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提出的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PERCLOS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方法。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14E5CA08-7794-3C82-9580-E0718303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77950" y="118130"/>
            <a:ext cx="375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 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C3226A-F604-2878-6B7C-8B34F4DA9FDC}"/>
              </a:ext>
            </a:extLst>
          </p:cNvPr>
          <p:cNvCxnSpPr>
            <a:cxnSpLocks/>
          </p:cNvCxnSpPr>
          <p:nvPr/>
        </p:nvCxnSpPr>
        <p:spPr>
          <a:xfrm flipV="1">
            <a:off x="332509" y="671898"/>
            <a:ext cx="10258895" cy="15240"/>
          </a:xfrm>
          <a:prstGeom prst="line">
            <a:avLst/>
          </a:prstGeom>
          <a:ln w="28575">
            <a:solidFill>
              <a:srgbClr val="017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644312C-6A1B-D22B-1810-5965805F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3527" r="33531" b="16911"/>
          <a:stretch/>
        </p:blipFill>
        <p:spPr>
          <a:xfrm>
            <a:off x="10843491" y="-125116"/>
            <a:ext cx="1348509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AB9C4C-5C7C-BB95-EE85-52F567CE9CD5}"/>
              </a:ext>
            </a:extLst>
          </p:cNvPr>
          <p:cNvSpPr/>
          <p:nvPr/>
        </p:nvSpPr>
        <p:spPr>
          <a:xfrm>
            <a:off x="332509" y="11791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项目实现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4B7FF8-490D-E3AD-36D6-BCC6F574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532" y="0"/>
            <a:ext cx="1219128" cy="991927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83EB7205-4F07-EC34-DD97-6804ABC0042B}"/>
              </a:ext>
            </a:extLst>
          </p:cNvPr>
          <p:cNvGrpSpPr/>
          <p:nvPr/>
        </p:nvGrpSpPr>
        <p:grpSpPr>
          <a:xfrm>
            <a:off x="876300" y="2915883"/>
            <a:ext cx="7053098" cy="553293"/>
            <a:chOff x="1378011" y="2032720"/>
            <a:chExt cx="9401277" cy="737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7">
                  <a:extLst>
                    <a:ext uri="{FF2B5EF4-FFF2-40B4-BE49-F238E27FC236}">
                      <a16:creationId xmlns:a16="http://schemas.microsoft.com/office/drawing/2014/main" id="{449A1428-3DD6-72BF-42F1-6DB80CAE9242}"/>
                    </a:ext>
                  </a:extLst>
                </p:cNvPr>
                <p:cNvSpPr txBox="1"/>
                <p:nvPr/>
              </p:nvSpPr>
              <p:spPr>
                <a:xfrm>
                  <a:off x="5522773" y="2032720"/>
                  <a:ext cx="5256515" cy="737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 </m:t>
                        </m:r>
                        <m:r>
                          <a:rPr lang="en-US" altLang="zh-CN" sz="1200" b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𝑃𝐸𝑅𝐶𝐿𝑂𝑆</m:t>
                        </m:r>
                        <m:r>
                          <a:rPr lang="en-US" altLang="zh-CN" sz="1200" b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1200" b="1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zh-CN" altLang="zh-CN" sz="1200" b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眼睛闭合帧数</m:t>
                            </m:r>
                          </m:num>
                          <m:den>
                            <m:r>
                              <a:rPr lang="zh-CN" altLang="zh-CN" sz="1200" b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单位检测时间内总帧数</m:t>
                            </m:r>
                          </m:den>
                        </m:f>
                        <m:r>
                          <a:rPr lang="en-US" altLang="zh-CN" sz="1200" b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×100%                  </m:t>
                        </m:r>
                      </m:oMath>
                    </m:oMathPara>
                  </a14:m>
                  <a:endParaRPr lang="en-US" sz="1200" b="1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32" name="TextBox 7">
                  <a:extLst>
                    <a:ext uri="{FF2B5EF4-FFF2-40B4-BE49-F238E27FC236}">
                      <a16:creationId xmlns:a16="http://schemas.microsoft.com/office/drawing/2014/main" id="{449A1428-3DD6-72BF-42F1-6DB80CAE9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773" y="2032720"/>
                  <a:ext cx="5256515" cy="7374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E6BBBD26-304D-C47E-B9A2-2EB4BF6822DA}"/>
                </a:ext>
              </a:extLst>
            </p:cNvPr>
            <p:cNvSpPr txBox="1"/>
            <p:nvPr/>
          </p:nvSpPr>
          <p:spPr>
            <a:xfrm>
              <a:off x="1378011" y="2119142"/>
              <a:ext cx="3482699" cy="615315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b="1" dirty="0">
                  <a:solidFill>
                    <a:srgbClr val="017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PERCLOS</a:t>
              </a:r>
              <a:r>
                <a:rPr lang="zh-CN" altLang="en-US" b="1" dirty="0">
                  <a:solidFill>
                    <a:srgbClr val="017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计算公式</a:t>
              </a:r>
              <a:endParaRPr lang="en-US" b="1" dirty="0">
                <a:solidFill>
                  <a:srgbClr val="0170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B6B48B6-6353-39CD-A1C9-310C1C193598}"/>
              </a:ext>
            </a:extLst>
          </p:cNvPr>
          <p:cNvGrpSpPr/>
          <p:nvPr/>
        </p:nvGrpSpPr>
        <p:grpSpPr>
          <a:xfrm>
            <a:off x="876300" y="3901346"/>
            <a:ext cx="6732899" cy="738627"/>
            <a:chOff x="1378011" y="2123337"/>
            <a:chExt cx="8974474" cy="984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19">
                  <a:extLst>
                    <a:ext uri="{FF2B5EF4-FFF2-40B4-BE49-F238E27FC236}">
                      <a16:creationId xmlns:a16="http://schemas.microsoft.com/office/drawing/2014/main" id="{223006AD-C220-92BE-F9E2-92B09CCF2ACA}"/>
                    </a:ext>
                  </a:extLst>
                </p:cNvPr>
                <p:cNvSpPr txBox="1"/>
                <p:nvPr/>
              </p:nvSpPr>
              <p:spPr>
                <a:xfrm>
                  <a:off x="5522773" y="2169765"/>
                  <a:ext cx="4829712" cy="696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200" b="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PERCLOS</m:t>
                        </m:r>
                        <m:r>
                          <a:rPr lang="en-US" altLang="zh-CN" sz="1200" b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zh-CN" altLang="zh-CN" sz="1200" b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眼睛闭合帧数</m:t>
                            </m:r>
                          </m:num>
                          <m:den>
                            <m:r>
                              <a:rPr lang="en-US" altLang="zh-CN" sz="1200" b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150</m:t>
                            </m:r>
                          </m:den>
                        </m:f>
                        <m:r>
                          <a:rPr lang="en-US" altLang="zh-CN" sz="1200" b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  +  </m:t>
                        </m:r>
                        <m:f>
                          <m:fPr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zh-CN" altLang="zh-CN" sz="1200" b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打哈欠帧数</m:t>
                            </m:r>
                          </m:num>
                          <m:den>
                            <m:r>
                              <a:rPr lang="en-US" altLang="zh-CN" sz="1200" b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150</m:t>
                            </m:r>
                          </m:den>
                        </m:f>
                        <m:r>
                          <a:rPr lang="en-US" altLang="zh-CN" sz="1200" b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×0.2</m:t>
                        </m:r>
                      </m:oMath>
                    </m:oMathPara>
                  </a14:m>
                  <a:endParaRPr lang="en-US" sz="1200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38" name="TextBox 19">
                  <a:extLst>
                    <a:ext uri="{FF2B5EF4-FFF2-40B4-BE49-F238E27FC236}">
                      <a16:creationId xmlns:a16="http://schemas.microsoft.com/office/drawing/2014/main" id="{223006AD-C220-92BE-F9E2-92B09CCF2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773" y="2169765"/>
                  <a:ext cx="4829712" cy="6963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571014F6-26FB-EE6D-E087-8EDF7BBFAF62}"/>
                </a:ext>
              </a:extLst>
            </p:cNvPr>
            <p:cNvSpPr txBox="1"/>
            <p:nvPr/>
          </p:nvSpPr>
          <p:spPr>
            <a:xfrm>
              <a:off x="1378011" y="2123337"/>
              <a:ext cx="4647806" cy="984531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b="1" dirty="0">
                  <a:solidFill>
                    <a:srgbClr val="017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改进的</a:t>
              </a:r>
              <a:r>
                <a:rPr lang="en-US" altLang="zh-CN" b="1" dirty="0">
                  <a:solidFill>
                    <a:srgbClr val="017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PERCLOS</a:t>
              </a:r>
              <a:r>
                <a:rPr lang="zh-CN" altLang="en-US" b="1" dirty="0">
                  <a:solidFill>
                    <a:srgbClr val="017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计算公式</a:t>
              </a:r>
              <a:endParaRPr lang="en-US" altLang="zh-CN" b="1" dirty="0">
                <a:solidFill>
                  <a:srgbClr val="0170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sp>
        <p:nvSpPr>
          <p:cNvPr id="42" name="TextBox 25">
            <a:extLst>
              <a:ext uri="{FF2B5EF4-FFF2-40B4-BE49-F238E27FC236}">
                <a16:creationId xmlns:a16="http://schemas.microsoft.com/office/drawing/2014/main" id="{C9BBD7C1-09EB-481A-55BE-CC661C73336D}"/>
              </a:ext>
            </a:extLst>
          </p:cNvPr>
          <p:cNvSpPr txBox="1"/>
          <p:nvPr/>
        </p:nvSpPr>
        <p:spPr>
          <a:xfrm>
            <a:off x="7506464" y="3787545"/>
            <a:ext cx="3855382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若眼睛长宽比小于设定的阈值</a:t>
            </a:r>
            <a:r>
              <a:rPr lang="en-US" altLang="zh-CN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0.15</a:t>
            </a:r>
            <a:r>
              <a: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则眼睛闭合帧数加</a:t>
            </a:r>
            <a:r>
              <a:rPr lang="en-US" altLang="zh-CN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，若嘴巴长宽比大于设定的阈值</a:t>
            </a:r>
            <a:r>
              <a:rPr lang="en-US" altLang="zh-CN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0.65</a:t>
            </a:r>
            <a:r>
              <a: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则打哈欠帧数加</a:t>
            </a:r>
            <a:r>
              <a:rPr lang="en-US" altLang="zh-CN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。每间隔</a:t>
            </a:r>
            <a:r>
              <a:rPr lang="en-US" altLang="zh-CN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150</a:t>
            </a:r>
            <a:r>
              <a: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帧按照公式（</a:t>
            </a:r>
            <a:r>
              <a:rPr lang="en-US" altLang="zh-CN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5-6</a:t>
            </a:r>
            <a:r>
              <a: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）计算疲劳得分。若疲劳得分超过</a:t>
            </a:r>
            <a:r>
              <a:rPr lang="en-US" altLang="zh-CN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0.38</a:t>
            </a:r>
            <a:r>
              <a: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则判断为疲劳状态。</a:t>
            </a:r>
            <a:endParaRPr 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CC0DA91-1F37-ED95-90D9-34EE0E50D90C}"/>
              </a:ext>
            </a:extLst>
          </p:cNvPr>
          <p:cNvGrpSpPr/>
          <p:nvPr/>
        </p:nvGrpSpPr>
        <p:grpSpPr>
          <a:xfrm>
            <a:off x="876299" y="4868156"/>
            <a:ext cx="7627919" cy="461628"/>
            <a:chOff x="1378011" y="2137352"/>
            <a:chExt cx="10167471" cy="615312"/>
          </a:xfrm>
        </p:grpSpPr>
        <p:sp>
          <p:nvSpPr>
            <p:cNvPr id="45" name="TextBox 31">
              <a:extLst>
                <a:ext uri="{FF2B5EF4-FFF2-40B4-BE49-F238E27FC236}">
                  <a16:creationId xmlns:a16="http://schemas.microsoft.com/office/drawing/2014/main" id="{B5256BE5-1B39-B38A-66C4-A0D2A6487D23}"/>
                </a:ext>
              </a:extLst>
            </p:cNvPr>
            <p:cNvSpPr txBox="1"/>
            <p:nvPr/>
          </p:nvSpPr>
          <p:spPr>
            <a:xfrm>
              <a:off x="5650489" y="2283726"/>
              <a:ext cx="5894993" cy="40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关键点识别技术，标记眼部及唇部特征点，监测面部动作</a:t>
              </a:r>
              <a:endParaRPr lang="en-US" sz="12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6" name="TextBox 32">
              <a:extLst>
                <a:ext uri="{FF2B5EF4-FFF2-40B4-BE49-F238E27FC236}">
                  <a16:creationId xmlns:a16="http://schemas.microsoft.com/office/drawing/2014/main" id="{70125ECE-0DCA-CA0C-C6B6-58616BF63DE8}"/>
                </a:ext>
              </a:extLst>
            </p:cNvPr>
            <p:cNvSpPr txBox="1"/>
            <p:nvPr/>
          </p:nvSpPr>
          <p:spPr>
            <a:xfrm>
              <a:off x="1378011" y="2137352"/>
              <a:ext cx="3482698" cy="615312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b="1" dirty="0" err="1">
                  <a:solidFill>
                    <a:srgbClr val="017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MediaPipe</a:t>
              </a:r>
              <a:r>
                <a:rPr lang="zh-CN" altLang="en-US" b="1" dirty="0">
                  <a:solidFill>
                    <a:srgbClr val="017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框架</a:t>
              </a:r>
              <a:endParaRPr lang="en-US" altLang="zh-CN" b="1" dirty="0">
                <a:solidFill>
                  <a:srgbClr val="017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sp>
        <p:nvSpPr>
          <p:cNvPr id="49" name="TextBox 25">
            <a:extLst>
              <a:ext uri="{FF2B5EF4-FFF2-40B4-BE49-F238E27FC236}">
                <a16:creationId xmlns:a16="http://schemas.microsoft.com/office/drawing/2014/main" id="{95D26927-54AB-5688-5702-99D1E4BF1564}"/>
              </a:ext>
            </a:extLst>
          </p:cNvPr>
          <p:cNvSpPr txBox="1"/>
          <p:nvPr/>
        </p:nvSpPr>
        <p:spPr>
          <a:xfrm>
            <a:off x="7506464" y="3065916"/>
            <a:ext cx="3855382" cy="301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由于图像处理速度有限，常用的测量标准皆表现不佳</a:t>
            </a:r>
            <a:endParaRPr 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3BF87D5-BE78-7857-259E-0EE510D4CFAA}"/>
              </a:ext>
            </a:extLst>
          </p:cNvPr>
          <p:cNvSpPr txBox="1"/>
          <p:nvPr/>
        </p:nvSpPr>
        <p:spPr>
          <a:xfrm>
            <a:off x="177800" y="6235006"/>
            <a:ext cx="11836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[1] </a:t>
            </a:r>
            <a:r>
              <a:rPr lang="en-US" altLang="zh-CN" sz="1400" i="1" dirty="0" err="1">
                <a:solidFill>
                  <a:srgbClr val="222222"/>
                </a:solidFill>
                <a:latin typeface="+mn-lt"/>
              </a:rPr>
              <a:t>Wierwille</a:t>
            </a:r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 W, Ellsworth L, </a:t>
            </a:r>
            <a:r>
              <a:rPr lang="en-US" altLang="zh-CN" sz="1400" i="1" dirty="0" err="1">
                <a:solidFill>
                  <a:srgbClr val="222222"/>
                </a:solidFill>
                <a:latin typeface="+mn-lt"/>
              </a:rPr>
              <a:t>Wreggit</a:t>
            </a:r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 S, Fairbanks R, Kim CL, Research on vehicle based driver status/performance monitoring: development, validation and refinement of algorithms for detection of driver drowsiness[R]. National Highway Traffic Safety Administration Final Report. DOT HS 808247, 1994.</a:t>
            </a:r>
            <a:endParaRPr lang="zh-CN" altLang="zh-CN" sz="1400" i="1" dirty="0">
              <a:solidFill>
                <a:srgbClr val="22222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43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592225"/>
            <a:ext cx="11480800" cy="198663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平行四边形 16"/>
          <p:cNvSpPr>
            <a:spLocks noChangeArrowheads="1"/>
          </p:cNvSpPr>
          <p:nvPr/>
        </p:nvSpPr>
        <p:spPr bwMode="auto">
          <a:xfrm>
            <a:off x="355599" y="1192387"/>
            <a:ext cx="534035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核心算法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——PERCLOS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疲劳检测算法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958850" y="1897014"/>
            <a:ext cx="10274300" cy="129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司机作为列车的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核心操作人员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承担着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驾驶列车、应对紧急事件、处理列车故障等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多项重要职责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实时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监测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并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反馈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司机驾驶过程中的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异常状态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有利于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规范司机的驾驶行为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，提升司机的驾驶水平，加强相关运营管理人员对司机驾驶行为的管理，进而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保障列车的行车安全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，促进轨道交通行业健康发展。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14E5CA08-7794-3C82-9580-E0718303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77950" y="118130"/>
            <a:ext cx="375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 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C3226A-F604-2878-6B7C-8B34F4DA9FDC}"/>
              </a:ext>
            </a:extLst>
          </p:cNvPr>
          <p:cNvCxnSpPr>
            <a:cxnSpLocks/>
          </p:cNvCxnSpPr>
          <p:nvPr/>
        </p:nvCxnSpPr>
        <p:spPr>
          <a:xfrm flipV="1">
            <a:off x="332509" y="671898"/>
            <a:ext cx="10258895" cy="15240"/>
          </a:xfrm>
          <a:prstGeom prst="line">
            <a:avLst/>
          </a:prstGeom>
          <a:ln w="28575">
            <a:solidFill>
              <a:srgbClr val="017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644312C-6A1B-D22B-1810-5965805F34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3527" r="33531" b="16911"/>
          <a:stretch/>
        </p:blipFill>
        <p:spPr>
          <a:xfrm>
            <a:off x="10843491" y="-125116"/>
            <a:ext cx="1348509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AB9C4C-5C7C-BB95-EE85-52F567CE9CD5}"/>
              </a:ext>
            </a:extLst>
          </p:cNvPr>
          <p:cNvSpPr/>
          <p:nvPr/>
        </p:nvSpPr>
        <p:spPr>
          <a:xfrm>
            <a:off x="332509" y="11791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项目实现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4B7FF8-490D-E3AD-36D6-BCC6F5740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532" y="0"/>
            <a:ext cx="1219128" cy="991927"/>
          </a:xfrm>
          <a:prstGeom prst="rect">
            <a:avLst/>
          </a:prstGeom>
        </p:spPr>
      </p:pic>
      <p:pic>
        <p:nvPicPr>
          <p:cNvPr id="5" name="2022-11-03 12-56-21">
            <a:hlinkClick r:id="" action="ppaction://media"/>
            <a:extLst>
              <a:ext uri="{FF2B5EF4-FFF2-40B4-BE49-F238E27FC236}">
                <a16:creationId xmlns:a16="http://schemas.microsoft.com/office/drawing/2014/main" id="{3DE837AA-7D28-81F6-BC86-A5762921E9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90" end="7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98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7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592225"/>
            <a:ext cx="11480800" cy="4216687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平行四边形 16"/>
          <p:cNvSpPr>
            <a:spLocks noChangeArrowheads="1"/>
          </p:cNvSpPr>
          <p:nvPr/>
        </p:nvSpPr>
        <p:spPr bwMode="auto">
          <a:xfrm>
            <a:off x="355599" y="1192387"/>
            <a:ext cx="417195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核心算法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头部姿态估计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958850" y="1897014"/>
            <a:ext cx="10274300" cy="254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驾驶员处于严重疲劳状态时，身体和头部会出现前倾、左右摇晃等危险姿势。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低头频率</a:t>
            </a:r>
            <a:r>
              <a:rPr lang="en-US" altLang="zh-CN" b="1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fhead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头部异常角度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可以判断驾驶员的疲劳状态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[2] [3]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14E5CA08-7794-3C82-9580-E0718303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77950" y="118130"/>
            <a:ext cx="375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 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C3226A-F604-2878-6B7C-8B34F4DA9FDC}"/>
              </a:ext>
            </a:extLst>
          </p:cNvPr>
          <p:cNvCxnSpPr>
            <a:cxnSpLocks/>
          </p:cNvCxnSpPr>
          <p:nvPr/>
        </p:nvCxnSpPr>
        <p:spPr>
          <a:xfrm flipV="1">
            <a:off x="332509" y="671898"/>
            <a:ext cx="10258895" cy="15240"/>
          </a:xfrm>
          <a:prstGeom prst="line">
            <a:avLst/>
          </a:prstGeom>
          <a:ln w="28575">
            <a:solidFill>
              <a:srgbClr val="017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644312C-6A1B-D22B-1810-5965805F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3527" r="33531" b="16911"/>
          <a:stretch/>
        </p:blipFill>
        <p:spPr>
          <a:xfrm>
            <a:off x="10843491" y="-125116"/>
            <a:ext cx="1348509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AB9C4C-5C7C-BB95-EE85-52F567CE9CD5}"/>
              </a:ext>
            </a:extLst>
          </p:cNvPr>
          <p:cNvSpPr/>
          <p:nvPr/>
        </p:nvSpPr>
        <p:spPr>
          <a:xfrm>
            <a:off x="332509" y="11791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项目实现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4B7FF8-490D-E3AD-36D6-BCC6F574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532" y="0"/>
            <a:ext cx="1219128" cy="991927"/>
          </a:xfrm>
          <a:prstGeom prst="rect">
            <a:avLst/>
          </a:prstGeom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757FB5B6-8A1D-6D04-F821-9FBB85712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3" y="2791764"/>
            <a:ext cx="3041975" cy="284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22D35C-BBE5-411F-190A-C226CD9928B3}"/>
              </a:ext>
            </a:extLst>
          </p:cNvPr>
          <p:cNvSpPr txBox="1"/>
          <p:nvPr/>
        </p:nvSpPr>
        <p:spPr>
          <a:xfrm>
            <a:off x="355599" y="6409210"/>
            <a:ext cx="1155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[3]</a:t>
            </a:r>
            <a:r>
              <a:rPr lang="zh-CN" altLang="en-US" sz="1400" i="1" dirty="0">
                <a:solidFill>
                  <a:srgbClr val="222222"/>
                </a:solidFill>
                <a:latin typeface="+mn-lt"/>
              </a:rPr>
              <a:t>陆荣秀</a:t>
            </a:r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,</a:t>
            </a:r>
            <a:r>
              <a:rPr lang="zh-CN" altLang="en-US" sz="1400" i="1" dirty="0">
                <a:solidFill>
                  <a:srgbClr val="222222"/>
                </a:solidFill>
                <a:latin typeface="+mn-lt"/>
              </a:rPr>
              <a:t>张笔豪</a:t>
            </a:r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,</a:t>
            </a:r>
            <a:r>
              <a:rPr lang="zh-CN" altLang="en-US" sz="1400" i="1" dirty="0">
                <a:solidFill>
                  <a:srgbClr val="222222"/>
                </a:solidFill>
                <a:latin typeface="+mn-lt"/>
              </a:rPr>
              <a:t>莫振龙</a:t>
            </a:r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.</a:t>
            </a:r>
            <a:r>
              <a:rPr lang="zh-CN" altLang="en-US" sz="1400" i="1" dirty="0">
                <a:solidFill>
                  <a:srgbClr val="222222"/>
                </a:solidFill>
                <a:latin typeface="+mn-lt"/>
              </a:rPr>
              <a:t>基于脸部特征和头部姿态的疲劳检测方法</a:t>
            </a:r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[J].</a:t>
            </a:r>
            <a:r>
              <a:rPr lang="zh-CN" altLang="en-US" sz="1400" i="1" dirty="0">
                <a:solidFill>
                  <a:srgbClr val="222222"/>
                </a:solidFill>
                <a:latin typeface="+mn-lt"/>
              </a:rPr>
              <a:t>系统仿真学报</a:t>
            </a:r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,2022,34(10):2279-2292.DOI:10.16182/j.issn1004731x.joss.21-0583.</a:t>
            </a:r>
            <a:endParaRPr lang="zh-CN" altLang="en-US" sz="1400" i="1" dirty="0">
              <a:solidFill>
                <a:srgbClr val="222222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B1A8E84B-EDAB-317C-D3D4-BC428227C8F8}"/>
                  </a:ext>
                </a:extLst>
              </p:cNvPr>
              <p:cNvSpPr txBox="1"/>
              <p:nvPr/>
            </p:nvSpPr>
            <p:spPr>
              <a:xfrm>
                <a:off x="501650" y="3014722"/>
                <a:ext cx="5575300" cy="705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𝑓</m:t>
                      </m:r>
                      <m:r>
                        <m:rPr>
                          <m:sty m:val="p"/>
                        </m:rPr>
                        <a:rPr lang="en-US" altLang="zh-CN" sz="1600" b="0" i="1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head</m:t>
                      </m:r>
                      <m:r>
                        <a:rPr lang="en-US" altLang="zh-CN" sz="1600" b="1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sz="1600" dirty="0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  <a:sym typeface="微软雅黑" panose="020B0503020204020204" pitchFamily="34" charset="-122"/>
                            </a:rPr>
                            <m:t>低头的帧数</m:t>
                          </m:r>
                        </m:num>
                        <m:den>
                          <m:r>
                            <a:rPr lang="zh-CN" altLang="zh-CN" sz="1600" b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单位检测时间内总帧数</m:t>
                          </m:r>
                        </m:den>
                      </m:f>
                      <m:r>
                        <a:rPr lang="en-US" altLang="zh-CN" sz="1600" b="1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×100%                  </m:t>
                      </m:r>
                    </m:oMath>
                  </m:oMathPara>
                </a14:m>
                <a:endParaRPr lang="en-US" sz="16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B1A8E84B-EDAB-317C-D3D4-BC428227C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3014722"/>
                <a:ext cx="5575300" cy="705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58B1D0E7-FFEA-6ECE-3B3E-410412B21C52}"/>
              </a:ext>
            </a:extLst>
          </p:cNvPr>
          <p:cNvSpPr txBox="1"/>
          <p:nvPr/>
        </p:nvSpPr>
        <p:spPr>
          <a:xfrm>
            <a:off x="958850" y="4054768"/>
            <a:ext cx="6829424" cy="88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参考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PERCLOS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中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P80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标准，即当驾驶员头部角度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超过正常范围的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80%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时判断为异常角度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092B6F-2AAD-93B5-1599-B0EC21A62C63}"/>
              </a:ext>
            </a:extLst>
          </p:cNvPr>
          <p:cNvSpPr txBox="1"/>
          <p:nvPr/>
        </p:nvSpPr>
        <p:spPr>
          <a:xfrm>
            <a:off x="355601" y="5913450"/>
            <a:ext cx="1148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[2] Yang T Y, Chen Y T, Lin Y </a:t>
            </a:r>
            <a:r>
              <a:rPr lang="en-US" altLang="zh-CN" sz="1400" i="1" dirty="0" err="1">
                <a:solidFill>
                  <a:srgbClr val="222222"/>
                </a:solidFill>
                <a:latin typeface="+mn-lt"/>
              </a:rPr>
              <a:t>Y</a:t>
            </a:r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, et al. </a:t>
            </a:r>
            <a:r>
              <a:rPr lang="en-US" altLang="zh-CN" sz="1400" i="1" dirty="0" err="1">
                <a:solidFill>
                  <a:srgbClr val="222222"/>
                </a:solidFill>
                <a:latin typeface="+mn-lt"/>
              </a:rPr>
              <a:t>Fsa</a:t>
            </a:r>
            <a:r>
              <a:rPr lang="en-US" altLang="zh-CN" sz="1400" i="1" dirty="0">
                <a:solidFill>
                  <a:srgbClr val="222222"/>
                </a:solidFill>
                <a:latin typeface="+mn-lt"/>
              </a:rPr>
              <a:t>-net: Learning fine-grained structure aggregation for head pose estimation from a single image[C]//Proceedings of the IEEE/CVF Conference on Computer Vision and Pattern Recognition. 2019: 1087-1096.</a:t>
            </a:r>
            <a:endParaRPr lang="zh-CN" altLang="en-US" sz="1400" i="1" dirty="0">
              <a:solidFill>
                <a:srgbClr val="22222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670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592225"/>
            <a:ext cx="11480800" cy="198663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平行四边形 16"/>
          <p:cNvSpPr>
            <a:spLocks noChangeArrowheads="1"/>
          </p:cNvSpPr>
          <p:nvPr/>
        </p:nvSpPr>
        <p:spPr bwMode="auto">
          <a:xfrm>
            <a:off x="355599" y="1192387"/>
            <a:ext cx="417195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核心算法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头部姿态估计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150" name="矩形 13"/>
          <p:cNvSpPr>
            <a:spLocks noChangeArrowheads="1"/>
          </p:cNvSpPr>
          <p:nvPr/>
        </p:nvSpPr>
        <p:spPr bwMode="auto">
          <a:xfrm>
            <a:off x="958850" y="1897014"/>
            <a:ext cx="10274300" cy="129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司机作为列车的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核心操作人员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承担着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驾驶列车、应对紧急事件、处理列车故障等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多项重要职责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实时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监测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并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反馈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司机驾驶过程中的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异常状态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有利于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规范司机的驾驶行为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，提升司机的驾驶水平，加强相关运营管理人员对司机驾驶行为的管理，进而</a:t>
            </a:r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保障列车的行车安全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，促进轨道交通行业健康发展。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14E5CA08-7794-3C82-9580-E0718303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77950" y="118130"/>
            <a:ext cx="375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 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C3226A-F604-2878-6B7C-8B34F4DA9FDC}"/>
              </a:ext>
            </a:extLst>
          </p:cNvPr>
          <p:cNvCxnSpPr>
            <a:cxnSpLocks/>
          </p:cNvCxnSpPr>
          <p:nvPr/>
        </p:nvCxnSpPr>
        <p:spPr>
          <a:xfrm flipV="1">
            <a:off x="332509" y="671898"/>
            <a:ext cx="10258895" cy="15240"/>
          </a:xfrm>
          <a:prstGeom prst="line">
            <a:avLst/>
          </a:prstGeom>
          <a:ln w="28575">
            <a:solidFill>
              <a:srgbClr val="017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644312C-6A1B-D22B-1810-5965805F34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3527" r="33531" b="16911"/>
          <a:stretch/>
        </p:blipFill>
        <p:spPr>
          <a:xfrm>
            <a:off x="10843491" y="-125116"/>
            <a:ext cx="1348509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AB9C4C-5C7C-BB95-EE85-52F567CE9CD5}"/>
              </a:ext>
            </a:extLst>
          </p:cNvPr>
          <p:cNvSpPr/>
          <p:nvPr/>
        </p:nvSpPr>
        <p:spPr>
          <a:xfrm>
            <a:off x="332509" y="11791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项目实现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4B7FF8-490D-E3AD-36D6-BCC6F5740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532" y="0"/>
            <a:ext cx="1219128" cy="991927"/>
          </a:xfrm>
          <a:prstGeom prst="rect">
            <a:avLst/>
          </a:prstGeom>
        </p:spPr>
      </p:pic>
      <p:pic>
        <p:nvPicPr>
          <p:cNvPr id="4" name="2023-04-21 15-31-00">
            <a:hlinkClick r:id="" action="ppaction://media"/>
            <a:extLst>
              <a:ext uri="{FF2B5EF4-FFF2-40B4-BE49-F238E27FC236}">
                <a16:creationId xmlns:a16="http://schemas.microsoft.com/office/drawing/2014/main" id="{8358BF28-33F4-2676-6BA6-9BBC364C42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17" end="2341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平行四边形 14"/>
          <p:cNvSpPr>
            <a:spLocks noChangeArrowheads="1"/>
          </p:cNvSpPr>
          <p:nvPr/>
        </p:nvSpPr>
        <p:spPr bwMode="auto">
          <a:xfrm>
            <a:off x="355601" y="1592225"/>
            <a:ext cx="11480800" cy="1986635"/>
          </a:xfrm>
          <a:prstGeom prst="parallelogram">
            <a:avLst>
              <a:gd name="adj" fmla="val 0"/>
            </a:avLst>
          </a:prstGeom>
          <a:noFill/>
          <a:ln w="12700">
            <a:solidFill>
              <a:srgbClr val="0170FE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平行四边形 16"/>
          <p:cNvSpPr>
            <a:spLocks noChangeArrowheads="1"/>
          </p:cNvSpPr>
          <p:nvPr/>
        </p:nvSpPr>
        <p:spPr bwMode="auto">
          <a:xfrm>
            <a:off x="355599" y="1192387"/>
            <a:ext cx="2292351" cy="399838"/>
          </a:xfrm>
          <a:prstGeom prst="parallelogram">
            <a:avLst>
              <a:gd name="adj" fmla="val 0"/>
            </a:avLst>
          </a:prstGeom>
          <a:solidFill>
            <a:srgbClr val="0170FE"/>
          </a:solidFill>
          <a:ln w="12700">
            <a:solidFill>
              <a:srgbClr val="0170FE"/>
            </a:solidFill>
            <a:beve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我们的优势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14E5CA08-7794-3C82-9580-E0718303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77950" y="118130"/>
            <a:ext cx="375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 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C3226A-F604-2878-6B7C-8B34F4DA9FDC}"/>
              </a:ext>
            </a:extLst>
          </p:cNvPr>
          <p:cNvCxnSpPr>
            <a:cxnSpLocks/>
          </p:cNvCxnSpPr>
          <p:nvPr/>
        </p:nvCxnSpPr>
        <p:spPr>
          <a:xfrm flipV="1">
            <a:off x="332509" y="671898"/>
            <a:ext cx="10258895" cy="15240"/>
          </a:xfrm>
          <a:prstGeom prst="line">
            <a:avLst/>
          </a:prstGeom>
          <a:ln w="28575">
            <a:solidFill>
              <a:srgbClr val="017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644312C-6A1B-D22B-1810-5965805F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3527" r="33531" b="16911"/>
          <a:stretch/>
        </p:blipFill>
        <p:spPr>
          <a:xfrm>
            <a:off x="10843491" y="-125116"/>
            <a:ext cx="1348509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AB9C4C-5C7C-BB95-EE85-52F567CE9CD5}"/>
              </a:ext>
            </a:extLst>
          </p:cNvPr>
          <p:cNvSpPr/>
          <p:nvPr/>
        </p:nvSpPr>
        <p:spPr>
          <a:xfrm>
            <a:off x="332509" y="117916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实机演示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4B7FF8-490D-E3AD-36D6-BCC6F574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532" y="0"/>
            <a:ext cx="1219128" cy="9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535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c63dc58-146b-451d-949d-feeddc541d39"/>
  <p:tag name="COMMONDATA" val="eyJoZGlkIjoiNDBjOTFiMjJhYTU5MmIwYzVhZGI5ZDc1NjJlNzI1OTQifQ==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895</Words>
  <Application>Microsoft Office PowerPoint</Application>
  <PresentationFormat>宽屏</PresentationFormat>
  <Paragraphs>75</Paragraphs>
  <Slides>11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等线</vt:lpstr>
      <vt:lpstr>等线 Light</vt:lpstr>
      <vt:lpstr>华文楷体</vt:lpstr>
      <vt:lpstr>宋体</vt:lpstr>
      <vt:lpstr>微软雅黑</vt:lpstr>
      <vt:lpstr>Arial</vt:lpstr>
      <vt:lpstr>Calibri</vt:lpstr>
      <vt:lpstr>Calibri Light</vt:lpstr>
      <vt:lpstr>Cambria Math</vt:lpstr>
      <vt:lpstr>Wingdings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韩 熔</cp:lastModifiedBy>
  <cp:revision>94</cp:revision>
  <dcterms:created xsi:type="dcterms:W3CDTF">2014-02-17T01:49:00Z</dcterms:created>
  <dcterms:modified xsi:type="dcterms:W3CDTF">2023-04-21T15:34:35Z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6E01AB6FDA294CDFB51BD309D8ACEF27</vt:lpwstr>
  </property>
</Properties>
</file>